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807312-CF15-47A3-A58E-2455A0096717}" type="datetimeFigureOut">
              <a:rPr lang="ar-IQ" smtClean="0"/>
              <a:t>21/01/1441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AA1BE8-0138-40BA-8EF1-45BE277D6F8E}" type="slidenum">
              <a:rPr lang="ar-IQ" smtClean="0"/>
              <a:t>‹#›</a:t>
            </a:fld>
            <a:endParaRPr lang="ar-IQ"/>
          </a:p>
        </p:txBody>
      </p:sp>
    </p:spTree>
    <p:extLst>
      <p:ext uri="{BB962C8B-B14F-4D97-AF65-F5344CB8AC3E}">
        <p14:creationId xmlns:p14="http://schemas.microsoft.com/office/powerpoint/2010/main" val="34705303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44271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69449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91184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048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38639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2290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0ABC7C-DF26-4F22-BE98-D1D0D92BCD82}" type="datetimeFigureOut">
              <a:rPr lang="ar-IQ" smtClean="0"/>
              <a:t>21/01/1441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21033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0ABC7C-DF26-4F22-BE98-D1D0D92BCD82}" type="datetimeFigureOut">
              <a:rPr lang="ar-IQ" smtClean="0"/>
              <a:t>21/01/1441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57285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0ABC7C-DF26-4F22-BE98-D1D0D92BCD82}" type="datetimeFigureOut">
              <a:rPr lang="ar-IQ" smtClean="0"/>
              <a:t>21/01/1441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6299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5523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99979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A07430-5227-42C6-A49B-1008A42912E5}" type="slidenum">
              <a:rPr lang="ar-IQ" smtClean="0"/>
              <a:t>‹#›</a:t>
            </a:fld>
            <a:endParaRPr lang="ar-IQ"/>
          </a:p>
        </p:txBody>
      </p:sp>
    </p:spTree>
    <p:extLst>
      <p:ext uri="{BB962C8B-B14F-4D97-AF65-F5344CB8AC3E}">
        <p14:creationId xmlns:p14="http://schemas.microsoft.com/office/powerpoint/2010/main" val="144064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11509"/>
            <a:ext cx="9144000" cy="5940088"/>
          </a:xfrm>
          <a:prstGeom prst="rect">
            <a:avLst/>
          </a:prstGeom>
        </p:spPr>
        <p:txBody>
          <a:bodyPr wrap="square">
            <a:spAutoFit/>
          </a:bodyPr>
          <a:lstStyle/>
          <a:p>
            <a:r>
              <a:rPr lang="ar-IQ" sz="2000" dirty="0"/>
              <a:t>المحاضرة الثالثة عشر</a:t>
            </a:r>
            <a:endParaRPr lang="en-US" sz="2000" dirty="0"/>
          </a:p>
          <a:p>
            <a:r>
              <a:rPr lang="ar-IQ" sz="2000" dirty="0"/>
              <a:t>مفصل الكتف </a:t>
            </a:r>
            <a:r>
              <a:rPr lang="en-US" sz="2000" dirty="0"/>
              <a:t>The Shoulder Joints</a:t>
            </a:r>
          </a:p>
          <a:p>
            <a:r>
              <a:rPr lang="ar-IQ" sz="2000" dirty="0"/>
              <a:t>يعتبر مفصل الكتف احد اعظم التركيبات التشريحية و البنائية في جسم الانسان ويعتبر من الأنواع المفصلية التي يطلق عليها الكرة والحق وهو متعدد الجوانب والاستعمالات والحركات بدرجة كبيرة وهو مفصل بحكم تكوينه غير مستقر وذلك لعدم عمق التجويف الحقي الذي تسكن فيه رأس عظم العضد في مكانه الطبيعي بلوح الكتف وكذلك توجد العضلات والأوتار والأربطة العضلية التي تغطيه وهو المفصل الوحيد الذي يسمح بالدوران بدرجة (360 درجة) ويعتبر مفصل الكتف المفصل الأبرز في جسم الإنسان والذي نجد فيه الحركات واضحة</a:t>
            </a:r>
            <a:endParaRPr lang="en-US" sz="2000" dirty="0"/>
          </a:p>
          <a:p>
            <a:r>
              <a:rPr lang="ar-IQ" sz="2000" dirty="0"/>
              <a:t>س1/ ما هي الأربطة المفصلية والعضلات والأوتار (</a:t>
            </a:r>
            <a:r>
              <a:rPr lang="ar-IQ" sz="2000" dirty="0" err="1"/>
              <a:t>الإجراب</a:t>
            </a:r>
            <a:r>
              <a:rPr lang="ar-IQ" sz="2000" dirty="0"/>
              <a:t>) التي يعتمد عليها مفصل الكتف من حيث القمة والثبات؟</a:t>
            </a:r>
            <a:endParaRPr lang="en-US" sz="2000" dirty="0"/>
          </a:p>
          <a:p>
            <a:r>
              <a:rPr lang="ar-IQ" sz="2000" dirty="0"/>
              <a:t>1- الاربطة</a:t>
            </a:r>
            <a:endParaRPr lang="en-US" sz="2000" dirty="0"/>
          </a:p>
          <a:p>
            <a:r>
              <a:rPr lang="ar-IQ" sz="2000" dirty="0"/>
              <a:t> أ . الرباط العضدي </a:t>
            </a:r>
            <a:r>
              <a:rPr lang="ar-IQ" sz="2000" dirty="0" err="1"/>
              <a:t>الغرابي</a:t>
            </a:r>
            <a:endParaRPr lang="en-US" sz="2000" dirty="0"/>
          </a:p>
          <a:p>
            <a:r>
              <a:rPr lang="ar-IQ" sz="2000" dirty="0"/>
              <a:t> وهو عبارة عن رباط قوي وعريض يربط الناشئ </a:t>
            </a:r>
            <a:r>
              <a:rPr lang="ar-IQ" sz="2000" dirty="0" err="1"/>
              <a:t>الغرابي</a:t>
            </a:r>
            <a:r>
              <a:rPr lang="ar-IQ" sz="2000" dirty="0"/>
              <a:t> بالدرنة الكبرى للعضد</a:t>
            </a:r>
            <a:endParaRPr lang="en-US" sz="2000" dirty="0"/>
          </a:p>
          <a:p>
            <a:r>
              <a:rPr lang="ar-IQ" sz="2000" dirty="0"/>
              <a:t>ب- الرباط العضدي الحقي</a:t>
            </a:r>
            <a:endParaRPr lang="en-US" sz="2000" dirty="0"/>
          </a:p>
          <a:p>
            <a:r>
              <a:rPr lang="ar-IQ" sz="2000" dirty="0"/>
              <a:t>وهو عبارة عن رباط رفيع يمتد بين الدرنة الكبرى و الدرنة الصغرى لعظم العضد</a:t>
            </a:r>
            <a:endParaRPr lang="en-US" sz="2000" dirty="0"/>
          </a:p>
          <a:p>
            <a:r>
              <a:rPr lang="ar-IQ" sz="2000" dirty="0"/>
              <a:t>2- العضلات</a:t>
            </a:r>
            <a:endParaRPr lang="en-US" sz="2000" dirty="0"/>
          </a:p>
          <a:p>
            <a:r>
              <a:rPr lang="ar-IQ" sz="2000" dirty="0"/>
              <a:t> أ – العضلة تحت الكتفية</a:t>
            </a:r>
            <a:endParaRPr lang="en-US" sz="2000" dirty="0"/>
          </a:p>
          <a:p>
            <a:r>
              <a:rPr lang="ar-IQ" sz="2000" dirty="0"/>
              <a:t>ب – العضلة فوق الشوكية</a:t>
            </a:r>
            <a:endParaRPr lang="en-US" sz="2000" dirty="0"/>
          </a:p>
          <a:p>
            <a:r>
              <a:rPr lang="ar-IQ" sz="2000" dirty="0"/>
              <a:t>جـ- العضلة تحت الشوكية</a:t>
            </a:r>
            <a:endParaRPr lang="en-US" sz="2000" dirty="0"/>
          </a:p>
          <a:p>
            <a:r>
              <a:rPr lang="ar-IQ" sz="2000" dirty="0"/>
              <a:t>٣ – الأوتار ( </a:t>
            </a:r>
            <a:r>
              <a:rPr lang="ar-IQ" sz="2000" dirty="0" err="1"/>
              <a:t>الأجراب</a:t>
            </a:r>
            <a:r>
              <a:rPr lang="ar-IQ" sz="2000" dirty="0"/>
              <a:t> </a:t>
            </a:r>
            <a:r>
              <a:rPr lang="ar-IQ" sz="2000" dirty="0" smtClean="0"/>
              <a:t>)</a:t>
            </a:r>
            <a:endParaRPr lang="en-US" sz="2000" dirty="0"/>
          </a:p>
        </p:txBody>
      </p:sp>
    </p:spTree>
    <p:extLst>
      <p:ext uri="{BB962C8B-B14F-4D97-AF65-F5344CB8AC3E}">
        <p14:creationId xmlns:p14="http://schemas.microsoft.com/office/powerpoint/2010/main" val="276858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35696" y="612844"/>
            <a:ext cx="6462464" cy="5632311"/>
          </a:xfrm>
          <a:prstGeom prst="rect">
            <a:avLst/>
          </a:prstGeom>
        </p:spPr>
        <p:txBody>
          <a:bodyPr wrap="square">
            <a:spAutoFit/>
          </a:bodyPr>
          <a:lstStyle/>
          <a:p>
            <a:r>
              <a:rPr lang="ar-IQ" dirty="0"/>
              <a:t>أما </a:t>
            </a:r>
            <a:r>
              <a:rPr lang="ar-IQ" dirty="0" err="1"/>
              <a:t>الأجراب</a:t>
            </a:r>
            <a:r>
              <a:rPr lang="ar-IQ" dirty="0"/>
              <a:t> الموجودة حول مفصل الكتف هي:</a:t>
            </a:r>
            <a:endParaRPr lang="en-US" dirty="0"/>
          </a:p>
          <a:p>
            <a:r>
              <a:rPr lang="ar-IQ" dirty="0"/>
              <a:t>أ – الجرب تحت الكتفي</a:t>
            </a:r>
            <a:endParaRPr lang="en-US" dirty="0"/>
          </a:p>
          <a:p>
            <a:r>
              <a:rPr lang="ar-IQ" dirty="0"/>
              <a:t>يقع بين وتر العضلة تحت الكتفية و المحفظة المفصلية</a:t>
            </a:r>
            <a:endParaRPr lang="en-US" dirty="0"/>
          </a:p>
          <a:p>
            <a:r>
              <a:rPr lang="ar-IQ" dirty="0"/>
              <a:t>ب – الجرب تحت الدالي </a:t>
            </a:r>
            <a:endParaRPr lang="en-US" dirty="0"/>
          </a:p>
          <a:p>
            <a:r>
              <a:rPr lang="ar-IQ" dirty="0"/>
              <a:t>يقع بين العضلة الدالية و المحفظة المفصلية </a:t>
            </a:r>
            <a:endParaRPr lang="en-US" dirty="0"/>
          </a:p>
          <a:p>
            <a:r>
              <a:rPr lang="ar-IQ" dirty="0"/>
              <a:t>جـ- الجرب تحت </a:t>
            </a:r>
            <a:r>
              <a:rPr lang="ar-IQ" dirty="0" err="1"/>
              <a:t>الأخرمي</a:t>
            </a:r>
            <a:endParaRPr lang="en-US" dirty="0"/>
          </a:p>
          <a:p>
            <a:r>
              <a:rPr lang="ar-IQ" dirty="0"/>
              <a:t>يقع بين </a:t>
            </a:r>
            <a:r>
              <a:rPr lang="ar-IQ" dirty="0" err="1"/>
              <a:t>الأخرمي</a:t>
            </a:r>
            <a:r>
              <a:rPr lang="ar-IQ" dirty="0"/>
              <a:t> و المحفظة </a:t>
            </a:r>
            <a:endParaRPr lang="en-US" dirty="0"/>
          </a:p>
          <a:p>
            <a:r>
              <a:rPr lang="ar-IQ" dirty="0"/>
              <a:t>د- الجرب تحت </a:t>
            </a:r>
            <a:r>
              <a:rPr lang="ar-IQ" dirty="0" err="1"/>
              <a:t>الغرابي</a:t>
            </a:r>
            <a:r>
              <a:rPr lang="ar-IQ" dirty="0"/>
              <a:t> </a:t>
            </a:r>
            <a:endParaRPr lang="en-US" dirty="0"/>
          </a:p>
          <a:p>
            <a:r>
              <a:rPr lang="ar-IQ" dirty="0"/>
              <a:t>يقع بين </a:t>
            </a:r>
            <a:r>
              <a:rPr lang="ar-IQ" dirty="0" err="1"/>
              <a:t>الغرابي</a:t>
            </a:r>
            <a:r>
              <a:rPr lang="ar-IQ" dirty="0"/>
              <a:t> و المحفظة المفصلية </a:t>
            </a:r>
            <a:endParaRPr lang="en-US" dirty="0"/>
          </a:p>
          <a:p>
            <a:r>
              <a:rPr lang="ar-IQ" dirty="0"/>
              <a:t>س2/ ما هي العضلات العاملة على مفصل الكتف؟</a:t>
            </a:r>
            <a:endParaRPr lang="en-US" dirty="0"/>
          </a:p>
          <a:p>
            <a:r>
              <a:rPr lang="ar-IQ" dirty="0"/>
              <a:t>1- العضلات الرافعة للكتف</a:t>
            </a:r>
            <a:endParaRPr lang="en-US" dirty="0"/>
          </a:p>
          <a:p>
            <a:r>
              <a:rPr lang="ar-IQ" dirty="0"/>
              <a:t>2 – العضلات الخافضة للكتف</a:t>
            </a:r>
            <a:endParaRPr lang="en-US" dirty="0"/>
          </a:p>
          <a:p>
            <a:r>
              <a:rPr lang="ar-IQ" dirty="0"/>
              <a:t>3- العضلات الساحبة للكتف </a:t>
            </a:r>
            <a:r>
              <a:rPr lang="ar-IQ" dirty="0" err="1"/>
              <a:t>للامام</a:t>
            </a:r>
            <a:r>
              <a:rPr lang="ar-IQ" dirty="0"/>
              <a:t>.</a:t>
            </a:r>
            <a:endParaRPr lang="en-US" dirty="0"/>
          </a:p>
          <a:p>
            <a:r>
              <a:rPr lang="ar-IQ" dirty="0"/>
              <a:t>4- العضلات المثنية للكتف للخلف</a:t>
            </a:r>
            <a:endParaRPr lang="en-US" dirty="0"/>
          </a:p>
          <a:p>
            <a:r>
              <a:rPr lang="ar-IQ" dirty="0"/>
              <a:t>5- العضلات الباسطة لمفصل الكتف</a:t>
            </a:r>
            <a:endParaRPr lang="en-US" dirty="0"/>
          </a:p>
          <a:p>
            <a:r>
              <a:rPr lang="ar-IQ" dirty="0"/>
              <a:t>6 – العضلات الثانية لمفصل الكتف </a:t>
            </a:r>
            <a:endParaRPr lang="en-US" dirty="0"/>
          </a:p>
          <a:p>
            <a:r>
              <a:rPr lang="fa-IR" dirty="0"/>
              <a:t>7 – </a:t>
            </a:r>
            <a:r>
              <a:rPr lang="ar-IQ" dirty="0"/>
              <a:t>العضلات المبعدة للكتف</a:t>
            </a:r>
            <a:endParaRPr lang="en-US" dirty="0"/>
          </a:p>
          <a:p>
            <a:r>
              <a:rPr lang="fa-IR" dirty="0"/>
              <a:t>8 – </a:t>
            </a:r>
            <a:r>
              <a:rPr lang="ar-IQ" dirty="0"/>
              <a:t>العضلات المقربة للكتف</a:t>
            </a:r>
            <a:endParaRPr lang="en-US" dirty="0"/>
          </a:p>
          <a:p>
            <a:r>
              <a:rPr lang="fa-IR" dirty="0"/>
              <a:t>9 – </a:t>
            </a:r>
            <a:r>
              <a:rPr lang="ar-IQ" dirty="0"/>
              <a:t>العضلات المدورة للجهة الانسية (الداخلية) للكتف</a:t>
            </a:r>
            <a:endParaRPr lang="en-US" dirty="0"/>
          </a:p>
          <a:p>
            <a:r>
              <a:rPr lang="fa-IR" dirty="0"/>
              <a:t>10 – </a:t>
            </a:r>
            <a:r>
              <a:rPr lang="ar-IQ" dirty="0"/>
              <a:t>العضلات المدورة للجهة الوحشية(الخارجية) للكتف</a:t>
            </a:r>
          </a:p>
        </p:txBody>
      </p:sp>
    </p:spTree>
    <p:extLst>
      <p:ext uri="{BB962C8B-B14F-4D97-AF65-F5344CB8AC3E}">
        <p14:creationId xmlns:p14="http://schemas.microsoft.com/office/powerpoint/2010/main" val="121344576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295</Words>
  <Application>Microsoft Office PowerPoint</Application>
  <PresentationFormat>عرض على الشاشة (3:4)‏</PresentationFormat>
  <Paragraphs>34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15</cp:revision>
  <dcterms:created xsi:type="dcterms:W3CDTF">2019-09-20T16:26:09Z</dcterms:created>
  <dcterms:modified xsi:type="dcterms:W3CDTF">2019-09-20T16:52:48Z</dcterms:modified>
</cp:coreProperties>
</file>